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52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93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38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22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77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7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64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30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20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540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35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70387-9BE2-495D-93AD-59B68D322104}" type="datetimeFigureOut">
              <a:rPr lang="zh-TW" altLang="en-US" smtClean="0"/>
              <a:t>2021/8/27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D8390-4861-4059-AFBD-520ABB59B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8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2320504"/>
            <a:ext cx="12192000" cy="17942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0" y="4114799"/>
            <a:ext cx="12192000" cy="17942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759125" y="138023"/>
            <a:ext cx="1587260" cy="6728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jf_金萱那提_1.1" pitchFamily="2" charset="-120"/>
                <a:ea typeface="jf_金萱那提_1.1" pitchFamily="2" charset="-120"/>
              </a:rPr>
              <a:t>第一幕</a:t>
            </a:r>
            <a:endParaRPr lang="zh-TW" altLang="en-US" sz="2800" dirty="0">
              <a:solidFill>
                <a:schemeClr val="tx1"/>
              </a:solidFill>
              <a:latin typeface="jf_金萱那提_1.1" pitchFamily="2" charset="-120"/>
              <a:ea typeface="jf_金萱那提_1.1" pitchFamily="2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696365" y="138023"/>
            <a:ext cx="1587260" cy="6728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jf_金萱那提_1.1" pitchFamily="2" charset="-120"/>
                <a:ea typeface="jf_金萱那提_1.1" pitchFamily="2" charset="-120"/>
              </a:rPr>
              <a:t>第二幕</a:t>
            </a:r>
            <a:endParaRPr lang="zh-TW" altLang="en-US" sz="2800" dirty="0">
              <a:solidFill>
                <a:schemeClr val="tx1"/>
              </a:solidFill>
              <a:latin typeface="jf_金萱那提_1.1" pitchFamily="2" charset="-120"/>
              <a:ea typeface="jf_金萱那提_1.1" pitchFamily="2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8633606" y="138023"/>
            <a:ext cx="1587260" cy="6728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jf_金萱那提_1.1" pitchFamily="2" charset="-120"/>
                <a:ea typeface="jf_金萱那提_1.1" pitchFamily="2" charset="-120"/>
              </a:rPr>
              <a:t>第三幕</a:t>
            </a:r>
            <a:endParaRPr lang="zh-TW" altLang="en-US" sz="2800" dirty="0">
              <a:solidFill>
                <a:schemeClr val="tx1"/>
              </a:solidFill>
              <a:latin typeface="jf_金萱那提_1.1" pitchFamily="2" charset="-120"/>
              <a:ea typeface="jf_金萱那提_1.1" pitchFamily="2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77970" y="144923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開場</a:t>
            </a:r>
            <a:endParaRPr lang="en-US" altLang="zh-TW" dirty="0" smtClean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  <a:p>
            <a:pPr algn="ctr"/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（佈局／鋪陳）</a:t>
            </a:r>
            <a:endParaRPr lang="zh-TW" altLang="en-US" dirty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281086" y="1449237"/>
            <a:ext cx="241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穿越</a:t>
            </a:r>
            <a:endParaRPr lang="en-US" altLang="zh-TW" dirty="0" smtClean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  <a:p>
            <a:pPr algn="ctr"/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（展開／衝突</a:t>
            </a:r>
            <a:r>
              <a:rPr lang="en-US" altLang="zh-TW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&amp;</a:t>
            </a:r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對抗）</a:t>
            </a:r>
            <a:endParaRPr lang="zh-TW" altLang="en-US" dirty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26989" y="144923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解答</a:t>
            </a:r>
            <a:endParaRPr lang="en-US" altLang="zh-TW" dirty="0" smtClean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  <a:p>
            <a:pPr algn="ctr"/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（結局／解決）</a:t>
            </a:r>
            <a:endParaRPr lang="zh-TW" altLang="en-US" dirty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802866" y="0"/>
            <a:ext cx="5374257" cy="5909094"/>
            <a:chOff x="3088256" y="172528"/>
            <a:chExt cx="5374257" cy="6349042"/>
          </a:xfrm>
        </p:grpSpPr>
        <p:cxnSp>
          <p:nvCxnSpPr>
            <p:cNvPr id="11" name="直線接點 10"/>
            <p:cNvCxnSpPr/>
            <p:nvPr/>
          </p:nvCxnSpPr>
          <p:spPr>
            <a:xfrm>
              <a:off x="3088256" y="172528"/>
              <a:ext cx="0" cy="6349042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8462513" y="172528"/>
              <a:ext cx="0" cy="6349042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/>
        </p:nvSpPr>
        <p:spPr>
          <a:xfrm>
            <a:off x="11248844" y="2320504"/>
            <a:ext cx="943155" cy="1794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故事結構</a:t>
            </a:r>
          </a:p>
        </p:txBody>
      </p:sp>
      <p:sp>
        <p:nvSpPr>
          <p:cNvPr id="17" name="矩形 16"/>
          <p:cNvSpPr/>
          <p:nvPr/>
        </p:nvSpPr>
        <p:spPr>
          <a:xfrm>
            <a:off x="11248844" y="4114799"/>
            <a:ext cx="943155" cy="17942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美術素材</a:t>
            </a:r>
            <a:endParaRPr lang="zh-TW" altLang="en-US" dirty="0">
              <a:solidFill>
                <a:schemeClr val="tx1"/>
              </a:solidFill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62554" y="29067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任務引導與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/>
            </a:r>
            <a:b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</a:b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歷史前導知識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露出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795369" y="2797211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事件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1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 → 事件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2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 →事件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3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20657" y="3281567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（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採訪者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1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）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863257" y="3281567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（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採訪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者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2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）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041343" y="3281567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（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採訪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者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3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）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647182" y="3664669"/>
            <a:ext cx="36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C00000"/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*每個事件</a:t>
            </a:r>
            <a:r>
              <a:rPr lang="en-US" altLang="zh-TW" sz="1600" dirty="0" smtClean="0">
                <a:solidFill>
                  <a:srgbClr val="C00000"/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2-3</a:t>
            </a:r>
            <a:r>
              <a:rPr lang="zh-TW" altLang="en-US" sz="1600" dirty="0" smtClean="0">
                <a:solidFill>
                  <a:srgbClr val="C00000"/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個行動發展（選擇分支）</a:t>
            </a:r>
            <a:endParaRPr lang="zh-TW" altLang="en-US" sz="1600" dirty="0">
              <a:solidFill>
                <a:srgbClr val="C00000"/>
              </a:solidFill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043096" y="290676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任務回報與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/>
            </a:r>
            <a:b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</a:b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歷史總結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09791" y="4416072"/>
            <a:ext cx="1136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場景圖*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1</a:t>
            </a:r>
          </a:p>
          <a:p>
            <a:pPr algn="ctr"/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角色*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3</a:t>
            </a:r>
          </a:p>
          <a:p>
            <a:pPr algn="ctr"/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插圖*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49507" y="4416072"/>
            <a:ext cx="1136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場景圖*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1</a:t>
            </a:r>
          </a:p>
          <a:p>
            <a:pPr algn="ctr"/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角色*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4</a:t>
            </a:r>
          </a:p>
          <a:p>
            <a:pPr algn="ctr"/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插圖*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245074" y="4416072"/>
            <a:ext cx="11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場景圖*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1</a:t>
            </a:r>
          </a:p>
          <a:p>
            <a:pPr algn="ctr"/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插圖*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-47099" y="5949364"/>
            <a:ext cx="9913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美術數量規格統整（共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24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張圖）：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/>
            </a:r>
            <a:b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場景圖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張（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幕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張）、角色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5-8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位（</a:t>
            </a:r>
            <a:r>
              <a:rPr lang="zh-TW" altLang="en-US" b="1" dirty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每個事件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出現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1-2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位）、插圖</a:t>
            </a:r>
            <a:r>
              <a:rPr lang="en-US" altLang="zh-TW" b="1" dirty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張（每幕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+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每個事件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張） 、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/>
            </a:r>
            <a:b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UI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介面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7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張（按鈕*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2+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標題*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2+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任務框介面*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2+logo*1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）、宣傳用主視覺圖</a:t>
            </a:r>
            <a:r>
              <a:rPr lang="en-US" altLang="zh-TW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</a:t>
            </a:r>
            <a:r>
              <a:rPr lang="zh-TW" altLang="en-US" b="1" dirty="0" smtClean="0">
                <a:solidFill>
                  <a:srgbClr val="C0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張</a:t>
            </a:r>
            <a:endParaRPr lang="zh-TW" altLang="en-US" b="1" dirty="0">
              <a:solidFill>
                <a:srgbClr val="C00000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-1" y="5449324"/>
            <a:ext cx="1124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UI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介面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：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按鈕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(3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種造型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)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、任務框標題、線索欄標題、遊戲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logo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金萱 三分糖" panose="020B0400000000000000" pitchFamily="34" charset="-120"/>
                <a:ea typeface="jf金萱 三分糖" panose="020B0400000000000000" pitchFamily="34" charset="-120"/>
              </a:rPr>
              <a:t>、側邊欄任務框介面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738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9563" b="4135"/>
          <a:stretch/>
        </p:blipFill>
        <p:spPr>
          <a:xfrm>
            <a:off x="0" y="-1"/>
            <a:ext cx="12192000" cy="591863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112494" y="61260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場景圖（背景）</a:t>
            </a:r>
            <a:endParaRPr lang="en-US" altLang="zh-TW" dirty="0" smtClean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  <a:p>
            <a:pPr algn="ctr"/>
            <a:r>
              <a:rPr lang="en-US" altLang="zh-TW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1920</a:t>
            </a:r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*</a:t>
            </a:r>
            <a:r>
              <a:rPr lang="en-US" altLang="zh-TW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1080</a:t>
            </a:r>
            <a:endParaRPr lang="zh-TW" altLang="en-US" dirty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791825" y="5715000"/>
            <a:ext cx="19050" cy="438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860524" y="61260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插圖</a:t>
            </a:r>
            <a:endParaRPr lang="zh-TW" altLang="en-US" dirty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41648" t="11477" r="27055" b="21754"/>
          <a:stretch/>
        </p:blipFill>
        <p:spPr>
          <a:xfrm>
            <a:off x="2671762" y="2731302"/>
            <a:ext cx="2828925" cy="339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線單箭頭接點 8"/>
          <p:cNvCxnSpPr>
            <a:endCxn id="7" idx="0"/>
          </p:cNvCxnSpPr>
          <p:nvPr/>
        </p:nvCxnSpPr>
        <p:spPr>
          <a:xfrm>
            <a:off x="6981825" y="3686175"/>
            <a:ext cx="201865" cy="2439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822188" y="6310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角色頭像</a:t>
            </a:r>
            <a:endParaRPr lang="zh-TW" altLang="en-US" dirty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cxnSp>
        <p:nvCxnSpPr>
          <p:cNvPr id="12" name="直線單箭頭接點 11"/>
          <p:cNvCxnSpPr>
            <a:endCxn id="11" idx="0"/>
          </p:cNvCxnSpPr>
          <p:nvPr/>
        </p:nvCxnSpPr>
        <p:spPr>
          <a:xfrm>
            <a:off x="4174321" y="4240173"/>
            <a:ext cx="201865" cy="2070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238125" y="888809"/>
            <a:ext cx="240496" cy="5237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-800" y="6196378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遊戲</a:t>
            </a:r>
            <a:r>
              <a:rPr lang="en-US" altLang="zh-TW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logo</a:t>
            </a:r>
            <a:endParaRPr lang="zh-TW" altLang="en-US" dirty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1346924" y="3507410"/>
            <a:ext cx="441114" cy="2688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351261" y="61963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任務框</a:t>
            </a:r>
            <a:endParaRPr lang="zh-TW" altLang="en-US" dirty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279676" y="1551205"/>
            <a:ext cx="1529974" cy="47594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387387" y="63158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UI</a:t>
            </a:r>
            <a:r>
              <a:rPr lang="zh-TW" altLang="en-US" dirty="0" smtClean="0">
                <a:latin typeface="jf金萱 三分糖" panose="020B0400000000000000" pitchFamily="34" charset="-120"/>
                <a:ea typeface="jf金萱 三分糖" panose="020B0400000000000000" pitchFamily="34" charset="-120"/>
              </a:rPr>
              <a:t>標題</a:t>
            </a:r>
            <a:endParaRPr lang="zh-TW" altLang="en-US" dirty="0">
              <a:latin typeface="jf金萱 三分糖" panose="020B0400000000000000" pitchFamily="34" charset="-120"/>
              <a:ea typeface="jf金萱 三分糖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62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6355" y="39761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 smtClean="0">
                <a:latin typeface="jf_金萱那提_1.1" pitchFamily="2" charset="-120"/>
                <a:ea typeface="jf_金萱那提_1.1" pitchFamily="2" charset="-120"/>
              </a:rPr>
              <a:t>歷史融入遊戲的三層面</a:t>
            </a:r>
            <a:endParaRPr lang="zh-TW" altLang="en-US" sz="3200" dirty="0">
              <a:latin typeface="jf_金萱那提_1.1" pitchFamily="2" charset="-120"/>
              <a:ea typeface="jf_金萱那提_1.1" pitchFamily="2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79431"/>
              </p:ext>
            </p:extLst>
          </p:nvPr>
        </p:nvGraphicFramePr>
        <p:xfrm>
          <a:off x="1158464" y="982391"/>
          <a:ext cx="9427475" cy="5604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5986">
                  <a:extLst>
                    <a:ext uri="{9D8B030D-6E8A-4147-A177-3AD203B41FA5}">
                      <a16:colId xmlns:a16="http://schemas.microsoft.com/office/drawing/2014/main" val="108994128"/>
                    </a:ext>
                  </a:extLst>
                </a:gridCol>
                <a:gridCol w="2737163">
                  <a:extLst>
                    <a:ext uri="{9D8B030D-6E8A-4147-A177-3AD203B41FA5}">
                      <a16:colId xmlns:a16="http://schemas.microsoft.com/office/drawing/2014/main" val="2621182337"/>
                    </a:ext>
                  </a:extLst>
                </a:gridCol>
                <a:gridCol w="2737163">
                  <a:extLst>
                    <a:ext uri="{9D8B030D-6E8A-4147-A177-3AD203B41FA5}">
                      <a16:colId xmlns:a16="http://schemas.microsoft.com/office/drawing/2014/main" val="1696767983"/>
                    </a:ext>
                  </a:extLst>
                </a:gridCol>
                <a:gridCol w="2737163">
                  <a:extLst>
                    <a:ext uri="{9D8B030D-6E8A-4147-A177-3AD203B41FA5}">
                      <a16:colId xmlns:a16="http://schemas.microsoft.com/office/drawing/2014/main" val="3118766368"/>
                    </a:ext>
                  </a:extLst>
                </a:gridCol>
              </a:tblGrid>
              <a:tr h="3452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第一層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第二層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第三層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/>
                </a:tc>
                <a:extLst>
                  <a:ext uri="{0D108BD9-81ED-4DB2-BD59-A6C34878D82A}">
                    <a16:rowId xmlns:a16="http://schemas.microsoft.com/office/drawing/2014/main" val="58894830"/>
                  </a:ext>
                </a:extLst>
              </a:tr>
              <a:tr h="914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內容力所下的定義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歷史的風味或時空設定，不用有太深入的歷史探究</a:t>
                      </a:r>
                      <a:r>
                        <a:rPr lang="en-US" sz="1400" kern="100" dirty="0">
                          <a:effectLst/>
                        </a:rPr>
                        <a:t>/</a:t>
                      </a:r>
                      <a:r>
                        <a:rPr lang="zh-TW" sz="1400" kern="100" dirty="0">
                          <a:effectLst/>
                        </a:rPr>
                        <a:t>講求證據</a:t>
                      </a:r>
                      <a:r>
                        <a:rPr lang="en-US" sz="1400" kern="100" dirty="0">
                          <a:effectLst/>
                        </a:rPr>
                        <a:t>/</a:t>
                      </a:r>
                      <a:r>
                        <a:rPr lang="zh-TW" sz="1400" kern="100" dirty="0">
                          <a:effectLst/>
                        </a:rPr>
                        <a:t>歷史思考之類的</a:t>
                      </a:r>
                      <a:endParaRPr lang="zh-TW" sz="1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跟歷史人物或事件有關的設定之下，做的故事的改寫或非虛構創作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議題式的，教育導向，高層次的思考能力的培養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extLst>
                  <a:ext uri="{0D108BD9-81ED-4DB2-BD59-A6C34878D82A}">
                    <a16:rowId xmlns:a16="http://schemas.microsoft.com/office/drawing/2014/main" val="1568179134"/>
                  </a:ext>
                </a:extLst>
              </a:tr>
              <a:tr h="914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遊戲類型</a:t>
                      </a:r>
                      <a:r>
                        <a:rPr lang="en-US" sz="1400" kern="100">
                          <a:effectLst/>
                        </a:rPr>
                        <a:t/>
                      </a:r>
                      <a:br>
                        <a:rPr lang="en-US" sz="1400" kern="100">
                          <a:effectLst/>
                        </a:rPr>
                      </a:b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TW" sz="1400" kern="100">
                          <a:effectLst/>
                        </a:rPr>
                        <a:t>我自己的定義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歷史虛構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歷史改編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歷史議題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extLst>
                  <a:ext uri="{0D108BD9-81ED-4DB2-BD59-A6C34878D82A}">
                    <a16:rowId xmlns:a16="http://schemas.microsoft.com/office/drawing/2014/main" val="3876235353"/>
                  </a:ext>
                </a:extLst>
              </a:tr>
              <a:tr h="146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遊戲案例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《隻狼：暗影雙死》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融合日本戰國歷史、日本神話、來設定遊戲世界或作為參考原型，但故事與人物均是虛構的。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《刺客教條》、《仁王》系列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援用真實歷史事件，在非真實存在於史料記錄（歷史解釋）中的「歷史暗面」，進行改編創作。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《</a:t>
                      </a:r>
                      <a:r>
                        <a:rPr lang="en-US" sz="1400" kern="100">
                          <a:effectLst/>
                        </a:rPr>
                        <a:t>Mission US</a:t>
                      </a:r>
                      <a:r>
                        <a:rPr lang="zh-TW" sz="1400" kern="100">
                          <a:effectLst/>
                        </a:rPr>
                        <a:t>》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遊戲融入歷史教學，扮演角色體驗歷史事件，並從不同觀點詮釋歷史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extLst>
                  <a:ext uri="{0D108BD9-81ED-4DB2-BD59-A6C34878D82A}">
                    <a16:rowId xmlns:a16="http://schemas.microsoft.com/office/drawing/2014/main" val="4231030978"/>
                  </a:ext>
                </a:extLst>
              </a:tr>
              <a:tr h="10519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鎖定</a:t>
                      </a:r>
                      <a:r>
                        <a:rPr lang="en-US" sz="1400" kern="100">
                          <a:effectLst/>
                        </a:rPr>
                        <a:t>TA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遊戲製作者，或對做遊戲有興趣的人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文史愛好者，對用自己關注的歷史進行改編有興趣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歷史教育者，願意嘗試講課之外的學習歷史媒體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extLst>
                  <a:ext uri="{0D108BD9-81ED-4DB2-BD59-A6C34878D82A}">
                    <a16:rowId xmlns:a16="http://schemas.microsoft.com/office/drawing/2014/main" val="2108706674"/>
                  </a:ext>
                </a:extLst>
              </a:tr>
              <a:tr h="914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撰寫重點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TW" sz="1400" kern="100">
                          <a:effectLst/>
                        </a:rPr>
                        <a:t>引起</a:t>
                      </a:r>
                      <a:r>
                        <a:rPr lang="en-US" sz="1400" kern="100">
                          <a:effectLst/>
                        </a:rPr>
                        <a:t>TA</a:t>
                      </a:r>
                      <a:r>
                        <a:rPr lang="zh-TW" sz="1400" kern="100">
                          <a:effectLst/>
                        </a:rPr>
                        <a:t>關注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「歷史」如何成為製作遊戲的好工具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遊戲擁有哪些其他媒體無法做到的改編優點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遊戲擁有哪些更好、學生更容易接受的教育特性</a:t>
                      </a:r>
                      <a:endParaRPr lang="zh-TW" sz="1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762" marR="51762" marT="0" marB="0" anchor="ctr"/>
                </a:tc>
                <a:extLst>
                  <a:ext uri="{0D108BD9-81ED-4DB2-BD59-A6C34878D82A}">
                    <a16:rowId xmlns:a16="http://schemas.microsoft.com/office/drawing/2014/main" val="356824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72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1234" y="318486"/>
            <a:ext cx="67826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latin typeface="jf_金萱那提_1.1" pitchFamily="2" charset="-120"/>
                <a:ea typeface="jf_金萱那提_1.1" pitchFamily="2" charset="-120"/>
              </a:rPr>
              <a:t>歷史融入遊戲的檢核</a:t>
            </a:r>
            <a:r>
              <a:rPr lang="en-US" altLang="zh-TW" sz="3200" dirty="0" smtClean="0">
                <a:latin typeface="jf_金萱那提_1.1" pitchFamily="2" charset="-120"/>
                <a:ea typeface="jf_金萱那提_1.1" pitchFamily="2" charset="-120"/>
              </a:rPr>
              <a:t>—VAP</a:t>
            </a:r>
            <a:r>
              <a:rPr lang="zh-TW" altLang="en-US" sz="3200" dirty="0" smtClean="0">
                <a:latin typeface="jf_金萱那提_1.1" pitchFamily="2" charset="-120"/>
                <a:ea typeface="jf_金萱那提_1.1" pitchFamily="2" charset="-120"/>
              </a:rPr>
              <a:t>引導卡片</a:t>
            </a:r>
            <a:endParaRPr lang="zh-TW" altLang="en-US" sz="3200" dirty="0">
              <a:latin typeface="jf_金萱那提_1.1" pitchFamily="2" charset="-120"/>
              <a:ea typeface="jf_金萱那提_1.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2902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497</Words>
  <Application>Microsoft Office PowerPoint</Application>
  <PresentationFormat>寬螢幕</PresentationFormat>
  <Paragraphs>65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3" baseType="lpstr">
      <vt:lpstr>jf open 粉圓 1.1</vt:lpstr>
      <vt:lpstr>jf_金萱那提_1.1</vt:lpstr>
      <vt:lpstr>jf金萱 三分糖</vt:lpstr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9</cp:revision>
  <dcterms:created xsi:type="dcterms:W3CDTF">2021-08-27T01:57:01Z</dcterms:created>
  <dcterms:modified xsi:type="dcterms:W3CDTF">2021-08-27T10:22:54Z</dcterms:modified>
</cp:coreProperties>
</file>